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76" r:id="rId2"/>
    <p:sldId id="501" r:id="rId3"/>
    <p:sldId id="502" r:id="rId4"/>
    <p:sldId id="492" r:id="rId5"/>
    <p:sldId id="503" r:id="rId6"/>
    <p:sldId id="298" r:id="rId7"/>
    <p:sldId id="302" r:id="rId8"/>
    <p:sldId id="496" r:id="rId9"/>
    <p:sldId id="497" r:id="rId10"/>
    <p:sldId id="304" r:id="rId11"/>
    <p:sldId id="498" r:id="rId12"/>
    <p:sldId id="499" r:id="rId13"/>
    <p:sldId id="500" r:id="rId14"/>
    <p:sldId id="299" r:id="rId15"/>
    <p:sldId id="300" r:id="rId16"/>
    <p:sldId id="305" r:id="rId17"/>
    <p:sldId id="301" r:id="rId18"/>
    <p:sldId id="489" r:id="rId19"/>
    <p:sldId id="504" r:id="rId20"/>
    <p:sldId id="297" r:id="rId21"/>
    <p:sldId id="490" r:id="rId22"/>
    <p:sldId id="493" r:id="rId23"/>
    <p:sldId id="303" r:id="rId24"/>
    <p:sldId id="29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501"/>
            <p14:sldId id="502"/>
            <p14:sldId id="492"/>
            <p14:sldId id="503"/>
            <p14:sldId id="298"/>
            <p14:sldId id="302"/>
            <p14:sldId id="496"/>
            <p14:sldId id="497"/>
            <p14:sldId id="304"/>
            <p14:sldId id="498"/>
            <p14:sldId id="499"/>
            <p14:sldId id="500"/>
            <p14:sldId id="299"/>
            <p14:sldId id="300"/>
            <p14:sldId id="305"/>
            <p14:sldId id="301"/>
            <p14:sldId id="489"/>
            <p14:sldId id="504"/>
            <p14:sldId id="297"/>
            <p14:sldId id="490"/>
            <p14:sldId id="493"/>
            <p14:sldId id="30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712" autoAdjust="0"/>
  </p:normalViewPr>
  <p:slideViewPr>
    <p:cSldViewPr snapToGrid="0">
      <p:cViewPr>
        <p:scale>
          <a:sx n="95" d="100"/>
          <a:sy n="95" d="100"/>
        </p:scale>
        <p:origin x="68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69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662446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3975473"/>
            <a:ext cx="9144000" cy="713153"/>
          </a:xfrm>
        </p:spPr>
        <p:txBody>
          <a:bodyPr>
            <a:normAutofit fontScale="85000" lnSpcReduction="20000"/>
          </a:bodyPr>
          <a:lstStyle/>
          <a:p>
            <a:r>
              <a:rPr lang="en-CA" sz="3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1628-5240-1E48-9FD2-607BD5E9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5" y="3776872"/>
            <a:ext cx="3346232" cy="278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2E75-5C97-8247-B212-16B8545C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23112"/>
          <a:stretch/>
        </p:blipFill>
        <p:spPr>
          <a:xfrm rot="5400000">
            <a:off x="336509" y="3655025"/>
            <a:ext cx="2930559" cy="28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E0032-9A74-7B46-8A44-8B85F3CE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" y="0"/>
            <a:ext cx="1085699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04" y="1483440"/>
            <a:ext cx="3265837" cy="4351338"/>
          </a:xfrm>
        </p:spPr>
        <p:txBody>
          <a:bodyPr/>
          <a:lstStyle/>
          <a:p>
            <a:r>
              <a:rPr lang="en-CA" dirty="0"/>
              <a:t>Machined all the parts in the CAD model</a:t>
            </a:r>
          </a:p>
          <a:p>
            <a:r>
              <a:rPr lang="en-CA" dirty="0"/>
              <a:t>Pressurize and cool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4228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14792" b="12383"/>
          <a:stretch/>
        </p:blipFill>
        <p:spPr>
          <a:xfrm rot="5400000">
            <a:off x="3811905" y="1487799"/>
            <a:ext cx="3071381" cy="2479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35"/>
          <a:stretch/>
        </p:blipFill>
        <p:spPr>
          <a:xfrm>
            <a:off x="384929" y="3659109"/>
            <a:ext cx="3415553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40" y="10094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FC06-D21D-0E46-82DB-D354DF8F79DD}"/>
              </a:ext>
            </a:extLst>
          </p:cNvPr>
          <p:cNvSpPr txBox="1"/>
          <p:nvPr/>
        </p:nvSpPr>
        <p:spPr>
          <a:xfrm>
            <a:off x="9999775" y="2170027"/>
            <a:ext cx="178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¼” NPT ball valve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6BCB4-2118-EF49-A52C-3B1CFA28AA7C}"/>
              </a:ext>
            </a:extLst>
          </p:cNvPr>
          <p:cNvSpPr txBox="1"/>
          <p:nvPr/>
        </p:nvSpPr>
        <p:spPr>
          <a:xfrm>
            <a:off x="9999775" y="426318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5DC0D2-FFF2-6049-BB2F-20314C9B9ADA}"/>
              </a:ext>
            </a:extLst>
          </p:cNvPr>
          <p:cNvCxnSpPr>
            <a:cxnSpLocks/>
          </p:cNvCxnSpPr>
          <p:nvPr/>
        </p:nvCxnSpPr>
        <p:spPr>
          <a:xfrm flipH="1">
            <a:off x="9103661" y="2354693"/>
            <a:ext cx="83844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BC5259-CDCE-E749-A310-DFFE8B87FFB1}"/>
              </a:ext>
            </a:extLst>
          </p:cNvPr>
          <p:cNvCxnSpPr>
            <a:cxnSpLocks/>
          </p:cNvCxnSpPr>
          <p:nvPr/>
        </p:nvCxnSpPr>
        <p:spPr>
          <a:xfrm flipH="1">
            <a:off x="8575651" y="44457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97BD65-C395-0347-9CA5-12967780E5DB}"/>
              </a:ext>
            </a:extLst>
          </p:cNvPr>
          <p:cNvCxnSpPr>
            <a:cxnSpLocks/>
          </p:cNvCxnSpPr>
          <p:nvPr/>
        </p:nvCxnSpPr>
        <p:spPr>
          <a:xfrm flipH="1">
            <a:off x="9201438" y="3189662"/>
            <a:ext cx="740667" cy="1444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DB313A-AE77-1641-BB58-151F104B63E9}"/>
              </a:ext>
            </a:extLst>
          </p:cNvPr>
          <p:cNvSpPr txBox="1"/>
          <p:nvPr/>
        </p:nvSpPr>
        <p:spPr>
          <a:xfrm>
            <a:off x="9942105" y="2866496"/>
            <a:ext cx="1489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06A13F-5EB0-324F-B46D-D269016F331C}"/>
              </a:ext>
            </a:extLst>
          </p:cNvPr>
          <p:cNvCxnSpPr>
            <a:cxnSpLocks/>
          </p:cNvCxnSpPr>
          <p:nvPr/>
        </p:nvCxnSpPr>
        <p:spPr>
          <a:xfrm flipH="1">
            <a:off x="8309620" y="3942418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DA87BC-A5E5-ED42-A6A2-C0FEB218627B}"/>
              </a:ext>
            </a:extLst>
          </p:cNvPr>
          <p:cNvSpPr txBox="1"/>
          <p:nvPr/>
        </p:nvSpPr>
        <p:spPr>
          <a:xfrm>
            <a:off x="9942105" y="375621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 Holder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588258-4CB7-0B4D-B67F-A8ECB93584F7}"/>
              </a:ext>
            </a:extLst>
          </p:cNvPr>
          <p:cNvCxnSpPr>
            <a:cxnSpLocks/>
          </p:cNvCxnSpPr>
          <p:nvPr/>
        </p:nvCxnSpPr>
        <p:spPr>
          <a:xfrm flipH="1">
            <a:off x="3379749" y="52839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62B8EA-1315-CD4D-8D95-A7944A93901C}"/>
              </a:ext>
            </a:extLst>
          </p:cNvPr>
          <p:cNvCxnSpPr>
            <a:cxnSpLocks/>
          </p:cNvCxnSpPr>
          <p:nvPr/>
        </p:nvCxnSpPr>
        <p:spPr>
          <a:xfrm flipH="1">
            <a:off x="2625758" y="4609333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DCFDFA-8DAA-4A49-BF45-0BF13FC77EC4}"/>
              </a:ext>
            </a:extLst>
          </p:cNvPr>
          <p:cNvSpPr txBox="1"/>
          <p:nvPr/>
        </p:nvSpPr>
        <p:spPr>
          <a:xfrm>
            <a:off x="3907318" y="4447854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D-sub connector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E37E41-8B94-8645-A550-5C30068CD52C}"/>
              </a:ext>
            </a:extLst>
          </p:cNvPr>
          <p:cNvSpPr txBox="1"/>
          <p:nvPr/>
        </p:nvSpPr>
        <p:spPr>
          <a:xfrm>
            <a:off x="3907318" y="5099253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436"/>
            <a:ext cx="10515600" cy="1325563"/>
          </a:xfrm>
        </p:spPr>
        <p:txBody>
          <a:bodyPr/>
          <a:lstStyle/>
          <a:p>
            <a:r>
              <a:rPr lang="en-CA" dirty="0"/>
              <a:t>Pressure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99"/>
            <a:ext cx="4442717" cy="4486275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off the electrical feedthrough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26" y="861323"/>
            <a:ext cx="6375916" cy="4781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>
            <a:off x="237991" y="2818179"/>
            <a:ext cx="5643135" cy="352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4072847" cy="4590210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>
            <a:off x="579407" y="3178589"/>
            <a:ext cx="4331640" cy="3360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152" y="934957"/>
            <a:ext cx="6594895" cy="49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5" y="339408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664971"/>
            <a:ext cx="3474982" cy="4265182"/>
          </a:xfrm>
        </p:spPr>
        <p:txBody>
          <a:bodyPr>
            <a:normAutofit/>
          </a:bodyPr>
          <a:lstStyle/>
          <a:p>
            <a:r>
              <a:rPr lang="en-CA" dirty="0"/>
              <a:t>Cooled diode without condensation</a:t>
            </a:r>
          </a:p>
          <a:p>
            <a:r>
              <a:rPr lang="en-CA" dirty="0"/>
              <a:t>Achieved a 1.5nm frequency shift</a:t>
            </a:r>
          </a:p>
          <a:p>
            <a:pPr lvl="1"/>
            <a:r>
              <a:rPr lang="en-CA" dirty="0"/>
              <a:t>Sufficient to bring diode to injection locking range</a:t>
            </a:r>
          </a:p>
          <a:p>
            <a:r>
              <a:rPr lang="en-CA" dirty="0"/>
              <a:t>Slope matches datasheet</a:t>
            </a:r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29" y="339408"/>
            <a:ext cx="7798609" cy="58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531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diode cooling can be compactly solved with this design</a:t>
            </a:r>
          </a:p>
          <a:p>
            <a:r>
              <a:rPr lang="en-CA" dirty="0"/>
              <a:t>Future work</a:t>
            </a:r>
          </a:p>
          <a:p>
            <a:pPr lvl="1"/>
            <a:r>
              <a:rPr lang="en-CA" dirty="0"/>
              <a:t>Optics setup</a:t>
            </a:r>
          </a:p>
          <a:p>
            <a:pPr lvl="1"/>
            <a:r>
              <a:rPr lang="en-CA" dirty="0"/>
              <a:t>Swapping blue ray diode to Nichia diode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53422" y="3414137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DC7FD9-D396-D443-B359-DF1B5770F96A}"/>
              </a:ext>
            </a:extLst>
          </p:cNvPr>
          <p:cNvGrpSpPr/>
          <p:nvPr/>
        </p:nvGrpSpPr>
        <p:grpSpPr>
          <a:xfrm>
            <a:off x="2898028" y="3393325"/>
            <a:ext cx="2415219" cy="2812420"/>
            <a:chOff x="1617352" y="3429000"/>
            <a:chExt cx="2415219" cy="2812420"/>
          </a:xfrm>
        </p:grpSpPr>
        <p:grpSp>
          <p:nvGrpSpPr>
            <p:cNvPr id="25" name="Group 24"/>
            <p:cNvGrpSpPr/>
            <p:nvPr/>
          </p:nvGrpSpPr>
          <p:grpSpPr>
            <a:xfrm>
              <a:off x="2899096" y="3446801"/>
              <a:ext cx="1133475" cy="2212305"/>
              <a:chOff x="-38131" y="4010991"/>
              <a:chExt cx="1133475" cy="221230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131" y="4010991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1508" y="5700076"/>
                <a:ext cx="931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Roland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Hablützel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617352" y="3429000"/>
              <a:ext cx="2008344" cy="2812420"/>
              <a:chOff x="307374" y="3429000"/>
              <a:chExt cx="2008344" cy="28124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84721" y="5933643"/>
                <a:ext cx="15309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rgbClr val="800000"/>
                    </a:solidFill>
                    <a:latin typeface="Arial" charset="0"/>
                  </a:rPr>
                  <a:t>P O S T D O C 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7374" y="3429000"/>
                <a:ext cx="1180421" cy="2300122"/>
                <a:chOff x="307374" y="3429000"/>
                <a:chExt cx="1180421" cy="230012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55545" y="5205902"/>
                  <a:ext cx="98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Fereshteh</a:t>
                  </a:r>
                  <a:br>
                    <a:rPr 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</a:b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Rajabi</a:t>
                  </a:r>
                  <a:endPara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endParaR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374" y="3429000"/>
                  <a:ext cx="1180421" cy="15144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DE546-26BE-4D44-9599-9C1009FAFC6B}"/>
              </a:ext>
            </a:extLst>
          </p:cNvPr>
          <p:cNvGrpSpPr/>
          <p:nvPr/>
        </p:nvGrpSpPr>
        <p:grpSpPr>
          <a:xfrm>
            <a:off x="8904082" y="3414137"/>
            <a:ext cx="1891352" cy="2766011"/>
            <a:chOff x="8656004" y="3446801"/>
            <a:chExt cx="1891352" cy="2766011"/>
          </a:xfrm>
        </p:grpSpPr>
        <p:sp>
          <p:nvSpPr>
            <p:cNvPr id="29" name="TextBox 28"/>
            <p:cNvSpPr txBox="1"/>
            <p:nvPr/>
          </p:nvSpPr>
          <p:spPr>
            <a:xfrm>
              <a:off x="8656004" y="5905035"/>
              <a:ext cx="18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U N D E R G R A D 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BBC72D-3E5D-974C-8EF2-E14F71578DAE}"/>
                </a:ext>
              </a:extLst>
            </p:cNvPr>
            <p:cNvGrpSpPr/>
            <p:nvPr/>
          </p:nvGrpSpPr>
          <p:grpSpPr>
            <a:xfrm>
              <a:off x="9057979" y="3446801"/>
              <a:ext cx="1163442" cy="2517940"/>
              <a:chOff x="9057979" y="3446801"/>
              <a:chExt cx="1163442" cy="251794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7979" y="3446801"/>
                <a:ext cx="1163442" cy="152507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193684" y="5149133"/>
                <a:ext cx="815993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Yi Hong</a:t>
                </a:r>
              </a:p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Teoh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BE648F-384F-BF41-B1FB-CF60A3560641}"/>
              </a:ext>
            </a:extLst>
          </p:cNvPr>
          <p:cNvGrpSpPr/>
          <p:nvPr/>
        </p:nvGrpSpPr>
        <p:grpSpPr>
          <a:xfrm>
            <a:off x="1641750" y="3390752"/>
            <a:ext cx="1112221" cy="2752851"/>
            <a:chOff x="1261231" y="3423416"/>
            <a:chExt cx="1112221" cy="2752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A05C4-FD8B-AA40-9E99-8E85F45E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3423416"/>
              <a:ext cx="1112221" cy="148607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71827-F772-5D4B-AE7A-D2173F49C850}"/>
                </a:ext>
              </a:extLst>
            </p:cNvPr>
            <p:cNvSpPr txBox="1"/>
            <p:nvPr/>
          </p:nvSpPr>
          <p:spPr>
            <a:xfrm>
              <a:off x="1389473" y="5198312"/>
              <a:ext cx="7328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Rajibul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Islam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8ADB4C-6520-9546-B455-DBA5ABFD58CD}"/>
                </a:ext>
              </a:extLst>
            </p:cNvPr>
            <p:cNvSpPr txBox="1"/>
            <p:nvPr/>
          </p:nvSpPr>
          <p:spPr>
            <a:xfrm>
              <a:off x="1555415" y="5868490"/>
              <a:ext cx="401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719EC-EA13-2647-B4CD-299E5062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Peltier cooling (TEC)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1AB1B-43FC-D347-97FC-53C24F685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2059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NP junctions used to move heat from one side to other side</a:t>
            </a:r>
          </a:p>
          <a:p>
            <a:r>
              <a:rPr lang="en-US" dirty="0"/>
              <a:t>In a thermocouple a temperature difference at the junction of dissimilar materials produces a voltage</a:t>
            </a:r>
          </a:p>
          <a:p>
            <a:r>
              <a:rPr lang="en-US" dirty="0"/>
              <a:t>TEC cooling is a thermocouple in reverse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85979-EDAB-544E-801D-6BC0BB8C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5FAE311-34E9-8644-86C7-BAC53B81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77" y="1543237"/>
            <a:ext cx="79115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8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57D0-8978-5A48-814E-8C47A860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Information With Trapped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3D7B-43C3-E641-A7F9-3DD58C5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New lab</a:t>
            </a:r>
          </a:p>
          <a:p>
            <a:r>
              <a:rPr lang="en-US" dirty="0"/>
              <a:t>Quantum simulator using trapped ions</a:t>
            </a:r>
          </a:p>
          <a:p>
            <a:r>
              <a:rPr lang="en-US" dirty="0"/>
              <a:t>Tackle computationally hard problems using an engineered Hamiltonian</a:t>
            </a:r>
          </a:p>
          <a:p>
            <a:r>
              <a:rPr lang="en-US" dirty="0"/>
              <a:t>See me after talk if you’re interested!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8902-61B6-A94D-B48C-947002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B8389-5C88-9E4A-BB4E-D7238F32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6" y="1339920"/>
            <a:ext cx="6046303" cy="483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21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03" y="0"/>
            <a:ext cx="8531547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Head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23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26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391"/>
            <a:ext cx="10526594" cy="87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8014999" y="-75557"/>
            <a:ext cx="3934402" cy="2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24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1277"/>
            <a:ext cx="13963709" cy="684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Laser Cooling</a:t>
            </a:r>
          </a:p>
          <a:p>
            <a:pPr lvl="1"/>
            <a:r>
              <a:rPr lang="en-CA" dirty="0"/>
              <a:t>Optical pumping</a:t>
            </a:r>
          </a:p>
          <a:p>
            <a:pPr lvl="1"/>
            <a:r>
              <a:rPr lang="en-CA" dirty="0"/>
              <a:t>State Detection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42B117-7330-C349-AC70-18E66FE43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8" y="772317"/>
            <a:ext cx="7108064" cy="53133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1AB4BB-1C21-1A4A-BC75-C3E0AAD8013E}"/>
              </a:ext>
            </a:extLst>
          </p:cNvPr>
          <p:cNvSpPr txBox="1"/>
          <p:nvPr/>
        </p:nvSpPr>
        <p:spPr>
          <a:xfrm>
            <a:off x="5060515" y="6388298"/>
            <a:ext cx="550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Dr. Lindsay LeBlanc, keynote presentation, CUPC 2018</a:t>
            </a:r>
          </a:p>
        </p:txBody>
      </p:sp>
    </p:spTree>
    <p:extLst>
      <p:ext uri="{BB962C8B-B14F-4D97-AF65-F5344CB8AC3E}">
        <p14:creationId xmlns:p14="http://schemas.microsoft.com/office/powerpoint/2010/main" val="405055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E1C947-67A7-5247-849C-A81D5915A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21" y="323056"/>
            <a:ext cx="5130800" cy="14097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F8A72D5-475E-A546-8760-D718418A2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62057" y="365124"/>
            <a:ext cx="3383401" cy="1181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Cavity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0705" y="1841667"/>
            <a:ext cx="3833785" cy="4351338"/>
          </a:xfrm>
        </p:spPr>
        <p:txBody>
          <a:bodyPr/>
          <a:lstStyle/>
          <a:p>
            <a:r>
              <a:rPr lang="en-CA" dirty="0"/>
              <a:t>Non linear gain medium</a:t>
            </a:r>
          </a:p>
          <a:p>
            <a:pPr lvl="1"/>
            <a:r>
              <a:rPr lang="en-CA" dirty="0"/>
              <a:t>Broadly amplifies</a:t>
            </a:r>
          </a:p>
          <a:p>
            <a:pPr lvl="1"/>
            <a:r>
              <a:rPr lang="en-CA" dirty="0"/>
              <a:t>Finite gain at saturation</a:t>
            </a:r>
          </a:p>
          <a:p>
            <a:r>
              <a:rPr lang="en-CA" dirty="0"/>
              <a:t>Feedback</a:t>
            </a:r>
          </a:p>
          <a:p>
            <a:pPr lvl="1"/>
            <a:r>
              <a:rPr lang="en-CA" dirty="0"/>
              <a:t>Filters out higher order modes</a:t>
            </a:r>
          </a:p>
          <a:p>
            <a:pPr lvl="1"/>
            <a:r>
              <a:rPr lang="en-CA" dirty="0"/>
              <a:t>Allows buildup of power in single mode</a:t>
            </a:r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DA1E8AB-8B7C-434C-8277-1D9B4E7E72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77" y="3050480"/>
            <a:ext cx="6176447" cy="29854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836B2E-637E-8846-8874-D4A2C9295E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" r="3082"/>
          <a:stretch/>
        </p:blipFill>
        <p:spPr>
          <a:xfrm>
            <a:off x="5022477" y="2319517"/>
            <a:ext cx="6136953" cy="32642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6D85DD-96AA-D74A-B1EF-1FE4FE4F6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77" y="2421651"/>
            <a:ext cx="6152129" cy="311943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B5CF10-60D6-CB46-9540-68DBC6825F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490" y="1710126"/>
            <a:ext cx="6389047" cy="378610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49BB74B-B611-AA4D-88F2-531116BFC0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884" y="281311"/>
            <a:ext cx="3678874" cy="122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>
            <a:normAutofit/>
          </a:bodyPr>
          <a:lstStyle/>
          <a:p>
            <a:r>
              <a:rPr lang="en-CA" dirty="0"/>
              <a:t>Replace feedback with signal from master laser</a:t>
            </a:r>
          </a:p>
          <a:p>
            <a:r>
              <a:rPr lang="en-CA" dirty="0"/>
              <a:t>Need a threshold amount of power to overtake the natural mode</a:t>
            </a:r>
          </a:p>
          <a:p>
            <a:r>
              <a:rPr lang="en-CA" dirty="0"/>
              <a:t>Narrow locking range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558D4F-AB34-8249-9305-46D600B74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59" y="2789504"/>
            <a:ext cx="4894760" cy="3387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0005D8-85BF-4C44-BBDC-8CECF8B84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457" y="425106"/>
            <a:ext cx="4762364" cy="22097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7AF4D6-78C0-D242-8715-A48D50254A64}"/>
              </a:ext>
            </a:extLst>
          </p:cNvPr>
          <p:cNvSpPr txBox="1"/>
          <p:nvPr/>
        </p:nvSpPr>
        <p:spPr>
          <a:xfrm>
            <a:off x="5768457" y="6331625"/>
            <a:ext cx="28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Lasers, A E </a:t>
            </a:r>
            <a:r>
              <a:rPr lang="en-US" dirty="0" err="1"/>
              <a:t>Siegman</a:t>
            </a:r>
            <a:r>
              <a:rPr lang="en-US" dirty="0"/>
              <a:t>, 1986</a:t>
            </a:r>
          </a:p>
        </p:txBody>
      </p:sp>
    </p:spTree>
    <p:extLst>
      <p:ext uri="{BB962C8B-B14F-4D97-AF65-F5344CB8AC3E}">
        <p14:creationId xmlns:p14="http://schemas.microsoft.com/office/powerpoint/2010/main" val="130353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3027630" cy="4351338"/>
          </a:xfrm>
        </p:spPr>
        <p:txBody>
          <a:bodyPr/>
          <a:lstStyle/>
          <a:p>
            <a:r>
              <a:rPr lang="en-CA" dirty="0"/>
              <a:t>Need ~100µW from a master laser</a:t>
            </a:r>
          </a:p>
          <a:p>
            <a:r>
              <a:rPr lang="en-CA" dirty="0"/>
              <a:t>Faraday rotator</a:t>
            </a:r>
          </a:p>
          <a:p>
            <a:r>
              <a:rPr lang="en-CA" dirty="0"/>
              <a:t>Slave laser diode</a:t>
            </a:r>
          </a:p>
          <a:p>
            <a:r>
              <a:rPr lang="en-CA" dirty="0"/>
              <a:t>Generic optics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9" t="11489" r="15780"/>
          <a:stretch/>
        </p:blipFill>
        <p:spPr>
          <a:xfrm rot="5400000">
            <a:off x="4319879" y="1183648"/>
            <a:ext cx="6857998" cy="44907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6E72F-7B1D-B54A-BE02-B2FBE5AEF17A}"/>
              </a:ext>
            </a:extLst>
          </p:cNvPr>
          <p:cNvSpPr txBox="1">
            <a:spLocks/>
          </p:cNvSpPr>
          <p:nvPr/>
        </p:nvSpPr>
        <p:spPr>
          <a:xfrm>
            <a:off x="838199" y="1503862"/>
            <a:ext cx="4665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40°C below lab temperature</a:t>
            </a:r>
          </a:p>
          <a:p>
            <a:pPr lvl="1"/>
            <a:r>
              <a:rPr lang="en-CA" dirty="0"/>
              <a:t>Achievable with Thermoelectric Coolers (TEC)</a:t>
            </a:r>
          </a:p>
          <a:p>
            <a:r>
              <a:rPr lang="en-CA" dirty="0"/>
              <a:t>A few heat load calculations later we pick a pair of TECs </a:t>
            </a:r>
          </a:p>
          <a:p>
            <a:pPr lvl="1"/>
            <a:r>
              <a:rPr lang="en-CA" dirty="0"/>
              <a:t>Make a test block</a:t>
            </a:r>
          </a:p>
          <a:p>
            <a:pPr lvl="1"/>
            <a:r>
              <a:rPr lang="en-CA" dirty="0"/>
              <a:t>Add a dummy load</a:t>
            </a:r>
          </a:p>
          <a:p>
            <a:r>
              <a:rPr lang="en-CA" dirty="0"/>
              <a:t>Cool to desired temperature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A3CBD8-13D0-674B-A42A-A18BCE7D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Test Fixture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83D77-62E7-5640-BD7E-9010AD8DEC92}"/>
              </a:ext>
            </a:extLst>
          </p:cNvPr>
          <p:cNvSpPr txBox="1"/>
          <p:nvPr/>
        </p:nvSpPr>
        <p:spPr>
          <a:xfrm>
            <a:off x="10168847" y="3422094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F6A3A-E388-2F49-9644-E40305FD361A}"/>
              </a:ext>
            </a:extLst>
          </p:cNvPr>
          <p:cNvSpPr txBox="1"/>
          <p:nvPr/>
        </p:nvSpPr>
        <p:spPr>
          <a:xfrm>
            <a:off x="10168847" y="2752641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43F3F5-70B2-5541-9601-05C3FB4675CB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144001" y="2937307"/>
            <a:ext cx="1024846" cy="6065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1344EC-42E2-D44A-BB04-8A3D35DFF72B}"/>
              </a:ext>
            </a:extLst>
          </p:cNvPr>
          <p:cNvCxnSpPr>
            <a:cxnSpLocks/>
          </p:cNvCxnSpPr>
          <p:nvPr/>
        </p:nvCxnSpPr>
        <p:spPr>
          <a:xfrm flipH="1">
            <a:off x="8771965" y="3606760"/>
            <a:ext cx="1222267" cy="0"/>
          </a:xfrm>
          <a:prstGeom prst="straightConnector1">
            <a:avLst/>
          </a:prstGeom>
          <a:ln w="1016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42" y="44556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>
            <a:normAutofit/>
          </a:bodyPr>
          <a:lstStyle/>
          <a:p>
            <a:r>
              <a:rPr lang="en-CA" dirty="0"/>
              <a:t>Cooling below the dew point causes</a:t>
            </a:r>
          </a:p>
          <a:p>
            <a:pPr lvl="1"/>
            <a:r>
              <a:rPr lang="en-CA" dirty="0"/>
              <a:t>Condensation</a:t>
            </a:r>
          </a:p>
          <a:p>
            <a:pPr lvl="1"/>
            <a:r>
              <a:rPr lang="en-CA" dirty="0"/>
              <a:t>frost</a:t>
            </a:r>
          </a:p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4655" r="35448" b="9733"/>
          <a:stretch/>
        </p:blipFill>
        <p:spPr>
          <a:xfrm rot="5400000">
            <a:off x="3876963" y="573506"/>
            <a:ext cx="6858000" cy="571099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B5F55-BF5F-7F49-9461-3336136F5A98}"/>
              </a:ext>
            </a:extLst>
          </p:cNvPr>
          <p:cNvSpPr txBox="1"/>
          <p:nvPr/>
        </p:nvSpPr>
        <p:spPr>
          <a:xfrm>
            <a:off x="10382530" y="4062836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5FCC3-ECC6-4146-90D1-9D8C269CAAC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9579" y="4083101"/>
            <a:ext cx="2922951" cy="164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102A3-2492-1A4E-AAA1-EE79DA08504F}"/>
              </a:ext>
            </a:extLst>
          </p:cNvPr>
          <p:cNvSpPr txBox="1"/>
          <p:nvPr/>
        </p:nvSpPr>
        <p:spPr>
          <a:xfrm>
            <a:off x="10382530" y="3520709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5A598-6E92-0441-A851-B4591A4A02C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824283" y="3520709"/>
            <a:ext cx="1558247" cy="184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6E591-561F-0B4F-95AB-2829E4ED137D}"/>
              </a:ext>
            </a:extLst>
          </p:cNvPr>
          <p:cNvSpPr txBox="1"/>
          <p:nvPr/>
        </p:nvSpPr>
        <p:spPr>
          <a:xfrm>
            <a:off x="10533292" y="1964186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57F0B-747A-F047-89BD-B806CFE9F0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365616" y="2148852"/>
            <a:ext cx="1167676" cy="2474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45299-586F-A648-8B9D-A2DE8BF9481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9368591" y="4932594"/>
            <a:ext cx="1124126" cy="40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3D9DA-669F-4F49-9A38-B2CEC3007BEC}"/>
              </a:ext>
            </a:extLst>
          </p:cNvPr>
          <p:cNvSpPr txBox="1"/>
          <p:nvPr/>
        </p:nvSpPr>
        <p:spPr>
          <a:xfrm>
            <a:off x="10382530" y="5444891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720F6-79B2-984F-B8A2-8EFA0BB825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130554" y="5652445"/>
            <a:ext cx="1251976" cy="115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F0DEE-93EB-B447-BF23-D9D281B721C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365616" y="1472601"/>
            <a:ext cx="1229707" cy="390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042A87-3940-1041-B7B9-5584440996B7}"/>
              </a:ext>
            </a:extLst>
          </p:cNvPr>
          <p:cNvSpPr txBox="1"/>
          <p:nvPr/>
        </p:nvSpPr>
        <p:spPr>
          <a:xfrm>
            <a:off x="10595323" y="1149435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FD6C6-5667-034B-AA3E-0FD4BA9B90A9}"/>
              </a:ext>
            </a:extLst>
          </p:cNvPr>
          <p:cNvSpPr txBox="1"/>
          <p:nvPr/>
        </p:nvSpPr>
        <p:spPr>
          <a:xfrm>
            <a:off x="10492717" y="4747928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B9E265-1EC2-ED4C-B223-5568D8E3594A}"/>
              </a:ext>
            </a:extLst>
          </p:cNvPr>
          <p:cNvSpPr txBox="1"/>
          <p:nvPr/>
        </p:nvSpPr>
        <p:spPr>
          <a:xfrm>
            <a:off x="10492717" y="2835617"/>
            <a:ext cx="6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FC2172-FC2A-ED46-8B3B-1F7981D4FABC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130554" y="3020283"/>
            <a:ext cx="1362163" cy="122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552</Words>
  <Application>Microsoft Macintosh PowerPoint</Application>
  <PresentationFormat>Widescreen</PresentationFormat>
  <Paragraphs>151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Quantum Information With Trapped Ions</vt:lpstr>
      <vt:lpstr>UV lasers</vt:lpstr>
      <vt:lpstr>Cavity Laser</vt:lpstr>
      <vt:lpstr>Injection Locking</vt:lpstr>
      <vt:lpstr>Physically realizing Injection Locking</vt:lpstr>
      <vt:lpstr>Diode Selection</vt:lpstr>
      <vt:lpstr>Test Fixture</vt:lpstr>
      <vt:lpstr>Laser Enclosure</vt:lpstr>
      <vt:lpstr>PowerPoint Presentation</vt:lpstr>
      <vt:lpstr>Laser Enclosure</vt:lpstr>
      <vt:lpstr>Pressure Measurement</vt:lpstr>
      <vt:lpstr>A fix all solution</vt:lpstr>
      <vt:lpstr>Putting it all together</vt:lpstr>
      <vt:lpstr>Experimental setup</vt:lpstr>
      <vt:lpstr>Results</vt:lpstr>
      <vt:lpstr>Conclusion/Outlook</vt:lpstr>
      <vt:lpstr>PowerPoint Presentation</vt:lpstr>
      <vt:lpstr>Peltier cooling (TEC)</vt:lpstr>
      <vt:lpstr>Injection Locking</vt:lpstr>
      <vt:lpstr>PowerPoint Presentation</vt:lpstr>
      <vt:lpstr>PowerPoint Presentation</vt:lpstr>
      <vt:lpstr>Head Load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Nikolay Nikolaev Videnov</cp:lastModifiedBy>
  <cp:revision>36</cp:revision>
  <dcterms:created xsi:type="dcterms:W3CDTF">2018-08-14T17:52:57Z</dcterms:created>
  <dcterms:modified xsi:type="dcterms:W3CDTF">2018-08-18T04:39:24Z</dcterms:modified>
</cp:coreProperties>
</file>